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Inter"/>
              <a:buNone/>
            </a:pPr>
            <a:r>
              <a:rPr b="1" i="0" lang="en-US" sz="61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Github: Branches, Markdown e Funcionalidades de Projetos</a:t>
            </a:r>
            <a:endParaRPr b="0" i="0" sz="6150" u="none" cap="none" strike="noStrike"/>
          </a:p>
        </p:txBody>
      </p:sp>
      <p:sp>
        <p:nvSpPr>
          <p:cNvPr id="42" name="Google Shape;42;p1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Bem-vindos a este guia sobre branches no Github, Markdown e as funcionalidades essenciais para gerenciar projetos com eficiência. Vamos explorar os conceitos, ferramentas e melhores práticas para otimizar seu fluxo de trabalho.</a:t>
            </a:r>
            <a:endParaRPr b="0" i="0" sz="1750" u="none" cap="none" strike="noStrike"/>
          </a:p>
        </p:txBody>
      </p:sp>
      <p:sp>
        <p:nvSpPr>
          <p:cNvPr id="43" name="Google Shape;43;p11"/>
          <p:cNvSpPr/>
          <p:nvPr/>
        </p:nvSpPr>
        <p:spPr>
          <a:xfrm>
            <a:off x="6280190" y="6913126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810" y="6920746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/>
          <p:nvPr/>
        </p:nvSpPr>
        <p:spPr>
          <a:xfrm>
            <a:off x="6756440" y="6896219"/>
            <a:ext cx="3136225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by Victor Santos Rohod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793790" y="3600331"/>
            <a:ext cx="813161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que são branches no Github?</a:t>
            </a:r>
            <a:endParaRPr b="0" i="0" sz="4450" u="none" cap="none" strike="noStrike"/>
          </a:p>
        </p:txBody>
      </p:sp>
      <p:sp>
        <p:nvSpPr>
          <p:cNvPr id="53" name="Google Shape;53;p12"/>
          <p:cNvSpPr/>
          <p:nvPr/>
        </p:nvSpPr>
        <p:spPr>
          <a:xfrm>
            <a:off x="793790" y="464927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Branches são como ramificações no desenvolvimento de um projeto. Elas permitem que você trabalhe em novas funcionalidades ou correções de bugs em separado, sem afetar o código principal.</a:t>
            </a:r>
            <a:endParaRPr b="0" i="0" sz="17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/>
          <p:nvPr/>
        </p:nvSpPr>
        <p:spPr>
          <a:xfrm>
            <a:off x="980599" y="5970389"/>
            <a:ext cx="13656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1530906" y="58853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Isolando Mudanças</a:t>
            </a:r>
            <a:endParaRPr b="0" i="0" sz="220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1530906" y="6375797"/>
            <a:ext cx="56709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branches para testar ideias, implementar novos recursos ou corrigir erros sem afetar o código principal.</a:t>
            </a:r>
            <a:endParaRPr b="0" i="0" sz="1750" u="none" cap="none" strike="noStrike"/>
          </a:p>
        </p:txBody>
      </p:sp>
      <p:sp>
        <p:nvSpPr>
          <p:cNvPr id="58" name="Google Shape;58;p12"/>
          <p:cNvSpPr/>
          <p:nvPr/>
        </p:nvSpPr>
        <p:spPr>
          <a:xfrm>
            <a:off x="7428667" y="588537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7581781" y="5970389"/>
            <a:ext cx="2040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8165783" y="5885378"/>
            <a:ext cx="288286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Trabalho Colaborativo</a:t>
            </a:r>
            <a:endParaRPr b="0" i="0" sz="220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8165783" y="6375797"/>
            <a:ext cx="56709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Permite que vários desenvolvedores trabalhem em diferentes partes do projeto simultaneamente, sem conflitos.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718899" y="565428"/>
            <a:ext cx="7706201" cy="12837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Importância de um bom fluxo de branches</a:t>
            </a:r>
            <a:endParaRPr b="0" i="0" sz="40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718899" y="2157174"/>
            <a:ext cx="770620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Um fluxo de branches bem estruturado garante organização, evita conflitos e facilita o gerenciamento de versões do projeto.</a:t>
            </a:r>
            <a:endParaRPr b="0" i="0" sz="16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015484" y="3045381"/>
            <a:ext cx="22860" cy="4618792"/>
          </a:xfrm>
          <a:prstGeom prst="roundRect">
            <a:avLst>
              <a:gd fmla="val 377401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1235095" y="3495913"/>
            <a:ext cx="718899" cy="22860"/>
          </a:xfrm>
          <a:prstGeom prst="roundRect">
            <a:avLst>
              <a:gd fmla="val 377401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795873" y="3276362"/>
            <a:ext cx="462082" cy="462082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965061" y="3353276"/>
            <a:ext cx="123587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4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2156579" y="3250763"/>
            <a:ext cx="2567583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Branch Principal</a:t>
            </a:r>
            <a:endParaRPr b="0" i="0" sz="20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2156579" y="3694986"/>
            <a:ext cx="626852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Mantem o código principal do projeto estável, com versões liberadas.</a:t>
            </a:r>
            <a:endParaRPr b="0" i="0" sz="16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1235095" y="5213509"/>
            <a:ext cx="718899" cy="22860"/>
          </a:xfrm>
          <a:prstGeom prst="roundRect">
            <a:avLst>
              <a:gd fmla="val 377401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795873" y="4993958"/>
            <a:ext cx="462082" cy="462082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934462" y="5070872"/>
            <a:ext cx="184785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4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2156579" y="4968359"/>
            <a:ext cx="3472577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Branches de Funcionalidades</a:t>
            </a:r>
            <a:endParaRPr b="0" i="0" sz="20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2156579" y="5412581"/>
            <a:ext cx="626852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Desenvolvimento de novas funcionalidades separadamente do código principal.</a:t>
            </a:r>
            <a:endParaRPr b="0" i="0" sz="16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1235095" y="6931104"/>
            <a:ext cx="718899" cy="22860"/>
          </a:xfrm>
          <a:prstGeom prst="roundRect">
            <a:avLst>
              <a:gd fmla="val 377401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795873" y="6711553"/>
            <a:ext cx="462082" cy="462082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932081" y="6788468"/>
            <a:ext cx="189667" cy="308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40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2156579" y="6685955"/>
            <a:ext cx="277189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Branches de Correções</a:t>
            </a:r>
            <a:endParaRPr b="0" i="0" sz="20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2156579" y="7130177"/>
            <a:ext cx="6268522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Para solucionar bugs ou problemas específicos no código.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793790" y="1992749"/>
            <a:ext cx="1293983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Melhores práticas para criar e gerenciar branches</a:t>
            </a:r>
            <a:endParaRPr b="0" i="0" sz="445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adoção de boas práticas simplifica o trabalho, reduz erros e promove colaboração.</a:t>
            </a:r>
            <a:endParaRPr b="0" i="0" sz="17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Nomes Descritivos</a:t>
            </a:r>
            <a:endParaRPr b="0" i="0" sz="22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793790" y="458116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Nomes claros que identificam o propósito da branch, como "feature-login" ou "bugfix-issue-123".</a:t>
            </a:r>
            <a:endParaRPr b="0" i="0" sz="17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Branches Pequenas</a:t>
            </a:r>
            <a:endParaRPr b="0" i="0" sz="22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5332928" y="458116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branches focadas em uma tarefa específica, facilitando a revisão e o merge.</a:t>
            </a:r>
            <a:endParaRPr b="0" i="0" sz="17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Merge Regular</a:t>
            </a:r>
            <a:endParaRPr b="0" i="0" sz="22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9872067" y="458116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Integre as branches de forma frequente, garantindo que as mudanças sejam combinadas e testadas.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754737" y="1102638"/>
            <a:ext cx="7634526" cy="134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Markdown: uma linguagem de marcação simples e poderosa</a:t>
            </a:r>
            <a:endParaRPr b="0" i="0" sz="42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754737" y="2773799"/>
            <a:ext cx="7634526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Markdown é uma linguagem de marcação leve, ideal para escrever conteúdo no Github e em outros ambientes.</a:t>
            </a:r>
            <a:endParaRPr b="0" i="0" sz="16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54737" y="3706178"/>
            <a:ext cx="3709511" cy="1947505"/>
          </a:xfrm>
          <a:prstGeom prst="roundRect">
            <a:avLst>
              <a:gd fmla="val 465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977979" y="3929420"/>
            <a:ext cx="2695575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Formatação de Texto</a:t>
            </a:r>
            <a:endParaRPr b="0" i="0" sz="21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977979" y="4395668"/>
            <a:ext cx="3263027" cy="10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títulos, parágrafos, listas, negrito, itálico e código com uma sintaxe simples.</a:t>
            </a:r>
            <a:endParaRPr b="0" i="0" sz="16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4679871" y="3706178"/>
            <a:ext cx="3709511" cy="1947505"/>
          </a:xfrm>
          <a:prstGeom prst="roundRect">
            <a:avLst>
              <a:gd fmla="val 465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903113" y="3929420"/>
            <a:ext cx="2695575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Imagens e Links</a:t>
            </a:r>
            <a:endParaRPr b="0" i="0" sz="210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4903113" y="4395668"/>
            <a:ext cx="3263027" cy="10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Insira imagens e links de forma fácil, utilizando a sintaxe Markdown apropriada.</a:t>
            </a:r>
            <a:endParaRPr b="0" i="0" sz="16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54737" y="5869305"/>
            <a:ext cx="7634526" cy="1257657"/>
          </a:xfrm>
          <a:prstGeom prst="roundRect">
            <a:avLst>
              <a:gd fmla="val 7202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977979" y="6092547"/>
            <a:ext cx="2695575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Tabelas</a:t>
            </a:r>
            <a:endParaRPr b="0" i="0" sz="210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977979" y="6558796"/>
            <a:ext cx="718804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tabelas para organizar informações, usando uma sintaxe intuitiva.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793790" y="1129189"/>
            <a:ext cx="1140797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Utilizando Markdown em projetos do Github</a:t>
            </a:r>
            <a:endParaRPr b="0" i="0" sz="4450" u="none" cap="none" strike="noStrike"/>
          </a:p>
        </p:txBody>
      </p:sp>
      <p:pic>
        <p:nvPicPr>
          <p:cNvPr descr="preencoded.png"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91596"/>
            <a:ext cx="3005495" cy="185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793790" y="44325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Formatação de Texto</a:t>
            </a:r>
            <a:endParaRPr b="0" i="0" sz="220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793790" y="4922996"/>
            <a:ext cx="30054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títulos de nível 1, 2 e 3 com #, ## e ###. Utilize *texto* para itálico e **texto** para negrito. Use `código` para exibir código inline.</a:t>
            </a:r>
            <a:endParaRPr b="0" i="0" sz="1750" u="none" cap="none" strike="noStrike"/>
          </a:p>
        </p:txBody>
      </p:sp>
      <p:pic>
        <p:nvPicPr>
          <p:cNvPr descr="preencoded.png"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446" y="2291596"/>
            <a:ext cx="3005614" cy="185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4139446" y="44325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Listas</a:t>
            </a:r>
            <a:endParaRPr b="0" i="0" sz="22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4139446" y="4922996"/>
            <a:ext cx="3005614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Crie listas não ordenadas com *, -, ou + seguido de um espaço e o item da lista. Para listas ordenadas, use números seguidos de um ponto e o item da lista.</a:t>
            </a:r>
            <a:endParaRPr b="0" i="0" sz="1750" u="none" cap="none" strike="noStrike"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5221" y="2291596"/>
            <a:ext cx="3005614" cy="185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7485221" y="44325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Links e Imagens</a:t>
            </a:r>
            <a:endParaRPr b="0" i="0" sz="22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7485221" y="4922996"/>
            <a:ext cx="300561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Insira links com [texto do link](url do link) e imagens com ![texto alternativo](url da imagem).</a:t>
            </a:r>
            <a:endParaRPr b="0" i="0" sz="1750" u="none" cap="none" strike="noStrike"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30997" y="2291596"/>
            <a:ext cx="3005614" cy="185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10830997" y="44325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Bloco de Código</a:t>
            </a:r>
            <a:endParaRPr b="0" i="0" sz="22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10830997" y="4922996"/>
            <a:ext cx="300561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Para exibir um bloco de código, use três crases (```) antes e depois do código.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710803" y="621863"/>
            <a:ext cx="7722394" cy="1269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Inter"/>
              <a:buNone/>
            </a:pPr>
            <a:r>
              <a:rPr b="1" i="0" lang="en-US" sz="3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Funcionalidades avançadas do Github para gerenciar projetos</a:t>
            </a:r>
            <a:endParaRPr b="0" i="0" sz="39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710803" y="2195870"/>
            <a:ext cx="7722394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Github oferece ferramentas avançadas para auxiliar no gerenciamento de projetos e na colaboração entre equipes.</a:t>
            </a:r>
            <a:endParaRPr b="0" i="0" sz="1550" u="none" cap="none" strike="noStrike"/>
          </a:p>
        </p:txBody>
      </p:sp>
      <p:pic>
        <p:nvPicPr>
          <p:cNvPr descr="preencoded.png" id="142" name="Google Shape;1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803" y="3074194"/>
            <a:ext cx="507683" cy="50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710803" y="3784878"/>
            <a:ext cx="2538651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Project Boards</a:t>
            </a:r>
            <a:endParaRPr b="0" i="0" sz="19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710803" y="4223980"/>
            <a:ext cx="3708916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Visualização de tarefas, sprints e progressos do projeto.</a:t>
            </a:r>
            <a:endParaRPr b="0" i="0" sz="1550" u="none" cap="none" strike="noStrike"/>
          </a:p>
        </p:txBody>
      </p:sp>
      <p:pic>
        <p:nvPicPr>
          <p:cNvPr descr="preencoded.png" id="145" name="Google Shape;14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281" y="3074194"/>
            <a:ext cx="507683" cy="50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4724281" y="3784878"/>
            <a:ext cx="2538651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Milestones</a:t>
            </a:r>
            <a:endParaRPr b="0" i="0" sz="19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4724281" y="4223980"/>
            <a:ext cx="3708916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Definição de metas e prazos para o desenvolvimento do projeto.</a:t>
            </a:r>
            <a:endParaRPr b="0" i="0" sz="1550" u="none" cap="none" strike="noStrike"/>
          </a:p>
        </p:txBody>
      </p:sp>
      <p:pic>
        <p:nvPicPr>
          <p:cNvPr descr="preencoded.png" id="148" name="Google Shape;1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803" y="5483066"/>
            <a:ext cx="507683" cy="50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710803" y="6193750"/>
            <a:ext cx="2538651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Code Review</a:t>
            </a:r>
            <a:endParaRPr b="0" i="0" sz="195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710803" y="6632853"/>
            <a:ext cx="3708916" cy="974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Revisão do código por pares para garantir a qualidade e melhores práticas.</a:t>
            </a:r>
            <a:endParaRPr b="0" i="0" sz="1550" u="none" cap="none" strike="noStrike"/>
          </a:p>
        </p:txBody>
      </p:sp>
      <p:pic>
        <p:nvPicPr>
          <p:cNvPr descr="preencoded.png" id="151" name="Google Shape;15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4281" y="5483066"/>
            <a:ext cx="507683" cy="50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4724281" y="6193750"/>
            <a:ext cx="2538651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Inter"/>
              <a:buNone/>
            </a:pPr>
            <a:r>
              <a:rPr b="1" i="0" lang="en-US" sz="19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Discussions</a:t>
            </a:r>
            <a:endParaRPr b="0" i="0" sz="19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4724281" y="6632853"/>
            <a:ext cx="3708916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Fórum para discussões sobre o projeto, decisões e brainstorming.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692706" y="544473"/>
            <a:ext cx="7758589" cy="1237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Inter"/>
              <a:buNone/>
            </a:pPr>
            <a:r>
              <a:rPr b="1" i="0" lang="en-US" sz="3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Boas práticas de organização e colaboração em projetos</a:t>
            </a:r>
            <a:endParaRPr b="0" i="0" sz="38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692706" y="2078355"/>
            <a:ext cx="7758589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Comunicação clara, organização eficiente e colaboração eficaz são fundamentais para o sucesso de qualquer projeto.</a:t>
            </a:r>
            <a:endParaRPr b="0" i="0" sz="1550" u="none" cap="none" strike="noStrike"/>
          </a:p>
        </p:txBody>
      </p:sp>
      <p:pic>
        <p:nvPicPr>
          <p:cNvPr descr="preencoded.png"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06" y="2934414"/>
            <a:ext cx="989648" cy="158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1979176" y="3132296"/>
            <a:ext cx="2474238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Comunicação</a:t>
            </a:r>
            <a:endParaRPr b="0" i="0" sz="19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1979176" y="3560207"/>
            <a:ext cx="6472118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Utilize ferramentas como issues, pull requests e discussions para manter a equipe informada.</a:t>
            </a:r>
            <a:endParaRPr b="0" i="0" sz="1550" u="none" cap="none" strike="noStrike"/>
          </a:p>
        </p:txBody>
      </p:sp>
      <p:pic>
        <p:nvPicPr>
          <p:cNvPr descr="preencoded.png" id="165" name="Google Shape;1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706" y="4517946"/>
            <a:ext cx="989648" cy="158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1979176" y="4715828"/>
            <a:ext cx="2474238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Revisão de Código</a:t>
            </a:r>
            <a:endParaRPr b="0" i="0" sz="19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1979176" y="5143738"/>
            <a:ext cx="6472118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Avalie e revise o código de outros membros da equipe para garantir qualidade e consistência.</a:t>
            </a:r>
            <a:endParaRPr b="0" i="0" sz="1550" u="none" cap="none" strike="noStrike"/>
          </a:p>
        </p:txBody>
      </p:sp>
      <p:pic>
        <p:nvPicPr>
          <p:cNvPr descr="preencoded.png" id="168" name="Google Shape;16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06" y="6101477"/>
            <a:ext cx="989648" cy="158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/>
          <p:nvPr/>
        </p:nvSpPr>
        <p:spPr>
          <a:xfrm>
            <a:off x="1979176" y="6299359"/>
            <a:ext cx="2474238" cy="30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Inter"/>
              <a:buNone/>
            </a:pPr>
            <a:r>
              <a:rPr b="1" i="0" lang="en-US" sz="19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Documentação</a:t>
            </a:r>
            <a:endParaRPr b="0" i="0" sz="19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1979176" y="6727269"/>
            <a:ext cx="6472118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Documente o projeto de forma clara e concisa para facilitar a compreensão e a manutenção.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